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  <p:pic>
        <p:nvPicPr>
          <p:cNvPr id="10" name="Picture 7" descr="la tierra y la luna desde el espaci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072187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9 Imagen" descr="marco1.png"/>
          <p:cNvPicPr>
            <a:picLocks noChangeAspect="1"/>
          </p:cNvPicPr>
          <p:nvPr/>
        </p:nvPicPr>
        <p:blipFill>
          <a:blip r:embed="rId2" cstate="print"/>
          <a:srcRect b="68317"/>
          <a:stretch>
            <a:fillRect/>
          </a:stretch>
        </p:blipFill>
        <p:spPr>
          <a:xfrm flipH="1" flipV="1">
            <a:off x="0" y="0"/>
            <a:ext cx="10679671" cy="18129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 algn="just">
              <a:defRPr sz="2800">
                <a:solidFill>
                  <a:srgbClr val="FFFF99"/>
                </a:solidFill>
                <a:latin typeface="Candara" pitchFamily="34" charset="0"/>
              </a:defRPr>
            </a:lvl1pPr>
            <a:lvl2pPr algn="just">
              <a:defRPr sz="2600">
                <a:solidFill>
                  <a:srgbClr val="FFFF99"/>
                </a:solidFill>
                <a:latin typeface="Candara" pitchFamily="34" charset="0"/>
              </a:defRPr>
            </a:lvl2pPr>
            <a:lvl3pPr algn="just">
              <a:defRPr>
                <a:solidFill>
                  <a:srgbClr val="FFFF99"/>
                </a:solidFill>
                <a:latin typeface="Candara" pitchFamily="34" charset="0"/>
              </a:defRPr>
            </a:lvl3pPr>
            <a:lvl4pPr algn="just">
              <a:defRPr>
                <a:solidFill>
                  <a:srgbClr val="FFFF99"/>
                </a:solidFill>
                <a:latin typeface="Candara" pitchFamily="34" charset="0"/>
              </a:defRPr>
            </a:lvl4pPr>
            <a:lvl5pPr algn="just">
              <a:defRPr>
                <a:solidFill>
                  <a:schemeClr val="accent6">
                    <a:lumMod val="60000"/>
                    <a:lumOff val="40000"/>
                  </a:schemeClr>
                </a:solidFill>
                <a:latin typeface="Candara" pitchFamily="34" charset="0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  <p:pic>
        <p:nvPicPr>
          <p:cNvPr id="12" name="Picture 7" descr="la tierra y la luna desde el espaci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 flipV="1">
            <a:off x="0" y="3861049"/>
            <a:ext cx="4513056" cy="2996951"/>
          </a:xfrm>
          <a:prstGeom prst="rect">
            <a:avLst/>
          </a:prstGeom>
          <a:noFill/>
        </p:spPr>
      </p:pic>
      <p:pic>
        <p:nvPicPr>
          <p:cNvPr id="15" name="14 Imagen" descr="marco1.png"/>
          <p:cNvPicPr>
            <a:picLocks noChangeAspect="1"/>
          </p:cNvPicPr>
          <p:nvPr/>
        </p:nvPicPr>
        <p:blipFill>
          <a:blip r:embed="rId2" cstate="print"/>
          <a:srcRect b="68317"/>
          <a:stretch>
            <a:fillRect/>
          </a:stretch>
        </p:blipFill>
        <p:spPr>
          <a:xfrm flipH="1" flipV="1">
            <a:off x="-1" y="642918"/>
            <a:ext cx="10679671" cy="18129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Autofit/>
          </a:bodyPr>
          <a:lstStyle>
            <a:lvl1pPr>
              <a:defRPr sz="4000" b="1" cap="none" spc="0">
                <a:ln>
                  <a:solidFill>
                    <a:sysClr val="windowText" lastClr="000000"/>
                  </a:solidFill>
                </a:ln>
                <a:solidFill>
                  <a:schemeClr val="tx1"/>
                </a:solidFill>
                <a:effectLst>
                  <a:outerShdw blurRad="50800" dist="38100" dir="18900000" algn="bl" rotWithShape="0">
                    <a:prstClr val="black"/>
                  </a:outerShdw>
                </a:effectLst>
                <a:latin typeface="Candara" pitchFamily="34" charset="0"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MX" dirty="0"/>
          </a:p>
        </p:txBody>
      </p:sp>
      <p:pic>
        <p:nvPicPr>
          <p:cNvPr id="9" name="8 Imagen" descr="marco1.png"/>
          <p:cNvPicPr>
            <a:picLocks noChangeAspect="1"/>
          </p:cNvPicPr>
          <p:nvPr/>
        </p:nvPicPr>
        <p:blipFill>
          <a:blip r:embed="rId2" cstate="print"/>
          <a:srcRect b="68317"/>
          <a:stretch>
            <a:fillRect/>
          </a:stretch>
        </p:blipFill>
        <p:spPr>
          <a:xfrm flipH="1" flipV="1">
            <a:off x="0" y="214290"/>
            <a:ext cx="10679671" cy="18129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pic>
        <p:nvPicPr>
          <p:cNvPr id="11" name="10 Imagen" descr="marco1.png"/>
          <p:cNvPicPr>
            <a:picLocks noChangeAspect="1"/>
          </p:cNvPicPr>
          <p:nvPr/>
        </p:nvPicPr>
        <p:blipFill>
          <a:blip r:embed="rId2" cstate="print"/>
          <a:srcRect b="68317"/>
          <a:stretch>
            <a:fillRect/>
          </a:stretch>
        </p:blipFill>
        <p:spPr>
          <a:xfrm flipH="1" flipV="1">
            <a:off x="0" y="428604"/>
            <a:ext cx="10679671" cy="181295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</p:pic>
      <p:pic>
        <p:nvPicPr>
          <p:cNvPr id="13" name="Picture 9" descr="stars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70707"/>
              </a:clrFrom>
              <a:clrTo>
                <a:srgbClr val="070707">
                  <a:alpha val="0"/>
                </a:srgbClr>
              </a:clrTo>
            </a:clrChange>
            <a:lum bright="-18000"/>
          </a:blip>
          <a:srcRect t="3999"/>
          <a:stretch>
            <a:fillRect/>
          </a:stretch>
        </p:blipFill>
        <p:spPr bwMode="auto">
          <a:xfrm>
            <a:off x="4211960" y="0"/>
            <a:ext cx="4932040" cy="68580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MX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MX" smtClean="0"/>
              <a:t>Haga clic para modificar el estilo de texto del patrón</a:t>
            </a:r>
          </a:p>
          <a:p>
            <a:pPr lvl="1"/>
            <a:r>
              <a:rPr lang="es-MX" smtClean="0"/>
              <a:t>Segundo nivel</a:t>
            </a:r>
          </a:p>
          <a:p>
            <a:pPr lvl="2"/>
            <a:r>
              <a:rPr lang="es-MX" smtClean="0"/>
              <a:t>Tercer nivel</a:t>
            </a:r>
          </a:p>
          <a:p>
            <a:pPr lvl="3"/>
            <a:r>
              <a:rPr lang="es-MX" smtClean="0"/>
              <a:t>Cuarto nivel</a:t>
            </a:r>
          </a:p>
          <a:p>
            <a:pPr lvl="4"/>
            <a:r>
              <a:rPr lang="es-MX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39CBD-E588-4045-BBEF-E2F6FB153E64}" type="datetimeFigureOut">
              <a:rPr lang="es-MX" smtClean="0"/>
              <a:t>04/06/2012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C2D5C-AC65-4690-B4D3-AFEC7887A036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 smtClean="0"/>
              <a:t>Estudio de caso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 smtClean="0"/>
              <a:t>DIPLOMADO SEGUNDOS Y QUINTOS GRADOS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085360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s-MX" sz="4800" dirty="0" smtClean="0"/>
              <a:t>La actitud de las personas cuando existe falta de sensibilidad para el trato hacia los </a:t>
            </a:r>
            <a:r>
              <a:rPr lang="es-MX" sz="4800" dirty="0" smtClean="0"/>
              <a:t>demás.</a:t>
            </a:r>
            <a:endParaRPr lang="es-MX" sz="4800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NOMBRE DEL CASO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191542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Escuela Telesecundaria “José María Morelos y Pavón”</a:t>
            </a:r>
          </a:p>
          <a:p>
            <a:r>
              <a:rPr lang="es-MX" dirty="0" smtClean="0"/>
              <a:t>Apizaco, </a:t>
            </a:r>
            <a:r>
              <a:rPr lang="es-MX" dirty="0" err="1" smtClean="0"/>
              <a:t>Tlax</a:t>
            </a:r>
            <a:r>
              <a:rPr lang="es-MX" dirty="0" smtClean="0"/>
              <a:t>.</a:t>
            </a:r>
          </a:p>
          <a:p>
            <a:r>
              <a:rPr lang="es-MX" dirty="0" smtClean="0"/>
              <a:t>Edificio poco funcional para el desarrollo del curso aulas construidas con poca luminosidad y ventilación.</a:t>
            </a:r>
          </a:p>
          <a:p>
            <a:r>
              <a:rPr lang="es-MX" dirty="0" smtClean="0"/>
              <a:t>Mobiliario individual bastante maltratado</a:t>
            </a:r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ESCENARIO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56329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Ana 52 años mujer poco tolerante, con serios problemas de asertividad y empatía con excesivo apego a las reglas.</a:t>
            </a:r>
          </a:p>
          <a:p>
            <a:r>
              <a:rPr lang="es-MX" dirty="0" smtClean="0"/>
              <a:t>Maestros del grupo del diplomado.</a:t>
            </a:r>
          </a:p>
          <a:p>
            <a:r>
              <a:rPr lang="es-MX" dirty="0" smtClean="0"/>
              <a:t>Formador de 35 años hombre de nombre EDMUNDO.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PERSONAJES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691781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s-MX" dirty="0" smtClean="0"/>
              <a:t>Se desarrolla el modulo 3 del diplomado es el fin del ciclo escolar y por esa situación la escuela donde se trabaja se prepara para finalizar sus actividades y entre ellas esta la de la pintura de las aulas y el mobiliario.</a:t>
            </a:r>
          </a:p>
          <a:p>
            <a:r>
              <a:rPr lang="es-MX" dirty="0" smtClean="0"/>
              <a:t>En el sexto quinto </a:t>
            </a:r>
            <a:r>
              <a:rPr lang="es-MX" dirty="0" err="1" smtClean="0"/>
              <a:t>dia</a:t>
            </a:r>
            <a:r>
              <a:rPr lang="es-MX" dirty="0" smtClean="0"/>
              <a:t> del diplomado los alumnos de la Telesecundaria pintan las bancas de los salones donde se trabaja por la tarde con los maestros y debido a esto el formador es informado de que las butacas </a:t>
            </a:r>
            <a:r>
              <a:rPr lang="es-MX" dirty="0" err="1" smtClean="0"/>
              <a:t>estan</a:t>
            </a:r>
            <a:r>
              <a:rPr lang="es-MX" dirty="0" smtClean="0"/>
              <a:t> recién pintadas y la pintura aun fresca por lo que es imposible de trabajar sin correr el riesgo de mancharse la ropa con la pintura. Se la informa de la situación a la coordinadora para que ofrezca una solución que pueda solventar la misma a lo que ella afirma que no hay otra aula disponible y que no hay forma que se debe desarrollar la sesión </a:t>
            </a:r>
            <a:r>
              <a:rPr lang="es-MX" dirty="0" err="1" smtClean="0"/>
              <a:t>asi</a:t>
            </a:r>
            <a:r>
              <a:rPr lang="es-MX" dirty="0" smtClean="0"/>
              <a:t> como esta el mobiliario, a lo que se le solicita que se encuentre otro espacio u otra solución, en el grupo se consigue otra aula en la escuela que esta junto a la Telesecundaria por lo que para los maestros parece viable a lo que la coordinadora responde: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SITUACION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861214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“NADIE PUEDE SALIR DE LA ESCUELA SEDE DEL CURSO PORQUE SE LES SUSPENDE SU PARTICIPACION” </a:t>
            </a:r>
          </a:p>
          <a:p>
            <a:r>
              <a:rPr lang="es-MX" dirty="0" smtClean="0"/>
              <a:t>“ADEMAS CUANTO PUEDE COSTAR SU ROPA YO SE LAS PAGO”</a:t>
            </a:r>
          </a:p>
          <a:p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SITUACION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2031715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¿Cómo deben ser tratados los docentes ante situaciones que no son decisiones propias y que afectan el desarrollo de las actividades?</a:t>
            </a:r>
          </a:p>
          <a:p>
            <a:r>
              <a:rPr lang="es-MX" dirty="0" smtClean="0"/>
              <a:t>¿debe existir una comunicación asertiva entre los participantes de un curso o diplomado?</a:t>
            </a:r>
          </a:p>
          <a:p>
            <a:r>
              <a:rPr lang="es-MX" dirty="0" smtClean="0"/>
              <a:t>¿Se necesita ser sensible a las opiniones de los que participan?</a:t>
            </a:r>
          </a:p>
          <a:p>
            <a:r>
              <a:rPr lang="es-MX" dirty="0" smtClean="0"/>
              <a:t>¿La normatividad no puede ser flexible ante situaciones como la presente?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PROBLEMA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9667424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Cada uno de los participantes debe de tomar una posición política con respecto al hecho y nombrar algún principio que permita afirmar o rechazar lo planteado.</a:t>
            </a:r>
          </a:p>
          <a:p>
            <a:r>
              <a:rPr lang="es-MX" dirty="0" smtClean="0"/>
              <a:t>Cuales son las condiciones generales para el desarrollo de las actividades de capacitación.</a:t>
            </a:r>
          </a:p>
          <a:p>
            <a:r>
              <a:rPr lang="es-MX" dirty="0" smtClean="0"/>
              <a:t>Plantear sugerencias para la actuación de todos los participantes del problema.</a:t>
            </a:r>
            <a:endParaRPr lang="es-MX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Solución 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600487626"/>
      </p:ext>
    </p:extLst>
  </p:cSld>
  <p:clrMapOvr>
    <a:masterClrMapping/>
  </p:clrMapOvr>
</p:sld>
</file>

<file path=ppt/theme/theme1.xml><?xml version="1.0" encoding="utf-8"?>
<a:theme xmlns:a="http://schemas.openxmlformats.org/drawingml/2006/main" name="tier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tierra</Template>
  <TotalTime>51</TotalTime>
  <Words>451</Words>
  <Application>Microsoft Office PowerPoint</Application>
  <PresentationFormat>Presentación en pantalla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8</vt:i4>
      </vt:variant>
    </vt:vector>
  </HeadingPairs>
  <TitlesOfParts>
    <vt:vector size="9" baseType="lpstr">
      <vt:lpstr>tierra</vt:lpstr>
      <vt:lpstr>Estudio de caso</vt:lpstr>
      <vt:lpstr>NOMBRE DEL CASO</vt:lpstr>
      <vt:lpstr>ESCENARIO</vt:lpstr>
      <vt:lpstr>PERSONAJES</vt:lpstr>
      <vt:lpstr>SITUACION</vt:lpstr>
      <vt:lpstr>SITUACION</vt:lpstr>
      <vt:lpstr>PROBLEMA</vt:lpstr>
      <vt:lpstr>Solución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Estudio de caso</dc:title>
  <dc:creator>Usuario</dc:creator>
  <cp:lastModifiedBy>Usuario</cp:lastModifiedBy>
  <cp:revision>6</cp:revision>
  <dcterms:created xsi:type="dcterms:W3CDTF">2012-06-04T23:19:57Z</dcterms:created>
  <dcterms:modified xsi:type="dcterms:W3CDTF">2012-06-05T00:43:18Z</dcterms:modified>
</cp:coreProperties>
</file>